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27" r:id="rId3"/>
    <p:sldId id="258" r:id="rId4"/>
    <p:sldId id="261" r:id="rId5"/>
    <p:sldId id="259" r:id="rId6"/>
    <p:sldId id="260" r:id="rId7"/>
    <p:sldId id="307" r:id="rId8"/>
    <p:sldId id="301" r:id="rId9"/>
    <p:sldId id="302" r:id="rId10"/>
    <p:sldId id="303" r:id="rId11"/>
    <p:sldId id="304" r:id="rId12"/>
    <p:sldId id="310" r:id="rId13"/>
    <p:sldId id="311" r:id="rId14"/>
    <p:sldId id="325" r:id="rId15"/>
    <p:sldId id="312" r:id="rId16"/>
    <p:sldId id="313" r:id="rId17"/>
    <p:sldId id="319" r:id="rId18"/>
    <p:sldId id="320" r:id="rId19"/>
    <p:sldId id="318" r:id="rId20"/>
    <p:sldId id="321" r:id="rId21"/>
    <p:sldId id="322" r:id="rId22"/>
    <p:sldId id="323" r:id="rId23"/>
    <p:sldId id="324" r:id="rId24"/>
    <p:sldId id="326" r:id="rId25"/>
    <p:sldId id="334" r:id="rId26"/>
    <p:sldId id="328" r:id="rId27"/>
    <p:sldId id="329" r:id="rId28"/>
    <p:sldId id="330" r:id="rId29"/>
    <p:sldId id="331" r:id="rId30"/>
    <p:sldId id="332" r:id="rId31"/>
    <p:sldId id="333" r:id="rId32"/>
    <p:sldId id="336" r:id="rId33"/>
    <p:sldId id="296" r:id="rId34"/>
    <p:sldId id="297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29161-F903-449B-82E9-278ED796DC0A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B9D6-D5CE-4E2A-86D2-EBAE788859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B9D6-D5CE-4E2A-86D2-EBAE7888591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B9D6-D5CE-4E2A-86D2-EBAE7888591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D2F5-50A4-4FE6-94FE-B434CD32FC91}" type="datetimeFigureOut">
              <a:rPr lang="zh-CN" altLang="en-US" smtClean="0"/>
              <a:pPr/>
              <a:t>2015/12/5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3B49-4E07-445E-ADA1-8CC25C7003B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928671"/>
            <a:ext cx="7815290" cy="2286015"/>
          </a:xfrm>
        </p:spPr>
        <p:txBody>
          <a:bodyPr/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英语国家社会与文化入门</a:t>
            </a:r>
            <a:r>
              <a:rPr lang="en-US" altLang="zh-CN" b="1" dirty="0" smtClean="0"/>
              <a:t>》(</a:t>
            </a:r>
            <a:r>
              <a:rPr lang="zh-CN" altLang="en-US" b="1" dirty="0" smtClean="0"/>
              <a:t>下册）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24" y="3000372"/>
            <a:ext cx="7215238" cy="300039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Society and Culture 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Major English-Speaking Countries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(Book Two)</a:t>
            </a:r>
            <a:endParaRPr lang="zh-CN" alt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68580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5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000" dirty="0" smtClean="0">
                <a:latin typeface="Times New Roman" pitchFamily="18" charset="0"/>
                <a:cs typeface="Times New Roman" pitchFamily="18" charset="0"/>
              </a:rPr>
              <a:t>Eli Whitney</a:t>
            </a:r>
          </a:p>
          <a:p>
            <a:pPr>
              <a:buNone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made cotton production more efficient by inventing the cotton gin</a:t>
            </a:r>
            <a:endParaRPr lang="zh-CN" altLang="en-US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making guns with machinery, producing interchangeable parts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r>
              <a:rPr lang="en-US" altLang="zh-CN" sz="3500" dirty="0" smtClean="0">
                <a:latin typeface="Times New Roman" pitchFamily="18" charset="0"/>
                <a:cs typeface="Times New Roman" pitchFamily="18" charset="0"/>
              </a:rPr>
              <a:t>                                   Eli Whitney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/>
              <a:t> </a:t>
            </a:r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en-US" altLang="zh-CN" sz="1400" dirty="0" smtClean="0"/>
          </a:p>
          <a:p>
            <a:pPr>
              <a:buNone/>
            </a:pPr>
            <a:endParaRPr lang="en-US" altLang="zh-CN" sz="14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北京外国语大学\appdata\roaming\360se6\User Data\temp\th_id=OIP.Md05cf890be814746a4ca86efafd37bdcH0&amp;pid=15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00306"/>
            <a:ext cx="4071934" cy="3825921"/>
          </a:xfrm>
          <a:prstGeom prst="rect">
            <a:avLst/>
          </a:prstGeom>
          <a:noFill/>
        </p:spPr>
      </p:pic>
      <p:pic>
        <p:nvPicPr>
          <p:cNvPr id="23556" name="Picture 4" descr="c:\users\北京外国语大学\appdata\roaming\360se6\User Data\temp\th_id=OIP.Me60454c7d0347001808d482accd5cc97o1&amp;pid=15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000372"/>
            <a:ext cx="22193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“Moving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assembly line” – Henry Ford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14398"/>
            <a:ext cx="8229600" cy="56436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•   improved efficiency, saved labor costs</a:t>
            </a: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“scientific management” lowered the costs of production</a:t>
            </a:r>
            <a:endParaRPr lang="zh-CN" alt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higher wages for workers and lower prices for consumers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US" sz="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				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				         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The moving assembly line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22530" name="Picture 2" descr="c:\users\北京外国语大学\appdata\roaming\360se6\User Data\temp\Ford_assembly_line_-_19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14620"/>
            <a:ext cx="3831053" cy="3382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642939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Mass production of consumer goods helped to revolutionize the ways in which Americans lived.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						Refrigerator in the 1920s</a:t>
            </a:r>
          </a:p>
        </p:txBody>
      </p:sp>
      <p:pic>
        <p:nvPicPr>
          <p:cNvPr id="21506" name="Picture 2" descr="c:\users\北京外国语大学\appdata\roaming\360se6\User Data\temp\84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4076700" cy="3086101"/>
          </a:xfrm>
          <a:prstGeom prst="rect">
            <a:avLst/>
          </a:prstGeom>
          <a:noFill/>
        </p:spPr>
      </p:pic>
      <p:pic>
        <p:nvPicPr>
          <p:cNvPr id="21508" name="Picture 4" descr="c:\users\北京外国语大学\appdata\roaming\360se6\User Data\temp\2adbf4c087d64ab6719b22a223db7b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928802"/>
            <a:ext cx="3433761" cy="4303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14" cy="11430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Application of new technologies to industries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607220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19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century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textile industry switch to steam power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new inventions stimulated economic activity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farm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machinery, sewing machines, the telegraph, railroads,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the telephone, the camera etc.)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Bell and the invention of telephone</a:t>
            </a:r>
          </a:p>
          <a:p>
            <a:pPr>
              <a:buNone/>
            </a:pPr>
            <a:endParaRPr lang="zh-CN" alt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北京外国语大学\Desktop\Elisha-Gray-Alexander-Graham-B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643314"/>
            <a:ext cx="5214942" cy="2933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357166"/>
            <a:ext cx="8658196" cy="6500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20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century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the airplane, the use of aluminum, radio,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television, electric household products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and computers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The first generation of computers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北京外国语大学\appdata\roaming\360se6\User Data\temp\console_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3333750" cy="2219326"/>
          </a:xfrm>
          <a:prstGeom prst="rect">
            <a:avLst/>
          </a:prstGeom>
          <a:noFill/>
        </p:spPr>
      </p:pic>
      <p:pic>
        <p:nvPicPr>
          <p:cNvPr id="18436" name="Picture 4" descr="c:\users\北京外国语大学\appdata\roaming\360se6\User Data\temp\159245-5741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214422"/>
            <a:ext cx="2876550" cy="1933576"/>
          </a:xfrm>
          <a:prstGeom prst="rect">
            <a:avLst/>
          </a:prstGeom>
          <a:noFill/>
        </p:spPr>
      </p:pic>
      <p:pic>
        <p:nvPicPr>
          <p:cNvPr id="18438" name="Picture 6" descr="c:\users\北京外国语大学\appdata\roaming\360se6\User Data\temp\compu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71876"/>
            <a:ext cx="4762492" cy="2304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15370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ew forms of business organization – bank &amp; corporation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2864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first American commercial bank (the 1780s);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national banking system with a standard paper currency (1863)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c:\users\北京外国语大学\appdata\roaming\360se6\User Data\temp\20130712_us-bank5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4779043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50099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Corporations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285860"/>
            <a:ext cx="8643998" cy="484030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1200" dirty="0" smtClean="0"/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corporation to have irresistible advantages over the sole proprietorship and the partnership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Connecticut was the first state to pass a general act of incorporation (in 1837)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16386" name="Picture 2" descr="c:\users\北京外国语大学\appdata\roaming\360se6\User Data\temp\Corporate-Ame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214686"/>
            <a:ext cx="3975313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143932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construction of railroads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beginning in the 1830s, marked the start of a new era for the United States;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Congress set aside public land for the first transcontinental railroad in 1862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increased business activities and the spread of settlements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created a growing demand for coal, iron and steel, and facilitated the expansion of heavy industries that expanded</a:t>
            </a: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642918"/>
            <a:ext cx="8643998" cy="592935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1913, more than one-third of the world’s industrial production came from the United States;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world wars boosted industrial development -- by 1945, the U.S. had the greatest productive capacity of all of the world’s nations.</a:t>
            </a: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		       Women in aircraft industry WWII</a:t>
            </a:r>
            <a:endParaRPr lang="zh-CN" alt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北京外国语大学\appdata\roaming\360se6\User Data\temp\23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928934"/>
            <a:ext cx="4209368" cy="3265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7643866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The 20</a:t>
            </a:r>
            <a:r>
              <a:rPr lang="en-US" altLang="zh-CN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century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521497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high-tech industries have grown and older industries have declined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Service industries dominate the economy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-- the U.S. has moved into a “post-industrial era”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The United States of America</a:t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zh-CN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American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Economy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en-US" dirty="0" smtClean="0"/>
              <a:t> </a:t>
            </a:r>
            <a:endParaRPr lang="zh-CN" altLang="en-US" dirty="0"/>
          </a:p>
        </p:txBody>
      </p:sp>
      <p:pic>
        <p:nvPicPr>
          <p:cNvPr id="4" name="内容占位符 3" descr="美国部分标准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214554"/>
            <a:ext cx="6286544" cy="391561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II. Free Enterprise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capital – money needed to start and develop new businesses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stock/share – a small proportion of a business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stock exchanges – places where shares/stocks are bought and sold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Alibaba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Group go public at New York Stock Exchange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/>
          </a:p>
          <a:p>
            <a:pPr>
              <a:buNone/>
            </a:pPr>
            <a:endParaRPr lang="zh-CN" alt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北京外国语大学\appdata\roaming\360se6\User Data\temp\001aa0ba5c851077866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928934"/>
            <a:ext cx="3945725" cy="2571768"/>
          </a:xfrm>
          <a:prstGeom prst="rect">
            <a:avLst/>
          </a:prstGeom>
          <a:noFill/>
        </p:spPr>
      </p:pic>
      <p:pic>
        <p:nvPicPr>
          <p:cNvPr id="8196" name="Picture 4" descr="c:\users\北京外国语大学\appdata\roaming\360se6\User Data\temp\dbpix-alibaba-jackma5alt-blog4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4843" y="3786191"/>
            <a:ext cx="3750496" cy="2500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64" y="285728"/>
            <a:ext cx="8715436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Problems with industrial capitalism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714464"/>
            <a:ext cx="8643998" cy="5143536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low wages, long working hours, unsafe and unhealthy working conditions; child labor</a:t>
            </a:r>
          </a:p>
          <a:p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discrimination in hiring</a:t>
            </a:r>
          </a:p>
          <a:p>
            <a:endParaRPr lang="en-US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Monopolies that eliminates competition, sets high prices for goods and produces poor quality merchandise</a:t>
            </a: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Roots of Affluence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1. Vast 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geographical size, rich natural resources, population trends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largest country; more than 310 million people; waves of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immigration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provide both workers and consumers for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American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businesses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en-US" sz="1600" dirty="0" smtClean="0"/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北京外国语大学\appdata\roaming\360se6\User Data\temp\foreign-born-usa-1860-2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4995868" cy="3310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86808" cy="1143000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Religious, social and political traditions 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02" y="1571612"/>
            <a:ext cx="8643998" cy="44116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mobility – geographical, social and economic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entrepreneurial spirit – derived from a “Puritan ethic” or “Protestant ethic”; or a material acquisitiveness </a:t>
            </a:r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北京外国语大学\appdata\roaming\360se6\User Data\temp\Screen-Shot-2014-03-07-at-11.04.22-AM-427x26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86124"/>
            <a:ext cx="4067175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368412"/>
          </a:xfrm>
        </p:spPr>
        <p:txBody>
          <a:bodyPr>
            <a:no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institutional structures of government and business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311649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limit governmental powers to intervene in economic activities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widen opportunities for individual initiative</a:t>
            </a:r>
          </a:p>
          <a:p>
            <a:pPr marL="457200" indent="-457200">
              <a:buFont typeface="Arial" charset="0"/>
              <a:buChar char="•"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北京外国语大学\appdata\roaming\360se6\User Data\temp\view_Id=729.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286124"/>
            <a:ext cx="3352800" cy="169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American Agriculture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Agriculture and its related industries serve as the foundation of American economic life.</a:t>
            </a:r>
          </a:p>
          <a:p>
            <a:pPr marL="457200" indent="-457200"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•   Agricultural -- a spirit of individualism and egalitarianism -- have been adopted and celebrated by the society as a whole.</a:t>
            </a:r>
            <a:endParaRPr lang="zh-CN" alt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en-US" sz="1600" dirty="0" smtClean="0"/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北京外国语大学\appdata\roaming\360se6\User Data\temp\digitalista-american-agricul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071810"/>
            <a:ext cx="542928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6215082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American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agriculture’s  richness and variety due to -- 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vastness of the nation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generosity of nature</a:t>
            </a:r>
          </a:p>
          <a:p>
            <a:pPr marL="457200" indent="-45720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U. S. produces half of the world’s soybeans and corn for grain, and from 10-25% of its cotton, wheat, tobacco and vegetable oils.</a:t>
            </a: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北京外国语大学\appdata\roaming\360se6\User Data\temp\far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4554"/>
            <a:ext cx="414340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“agribusiness”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covers the entire complex of farm-related businesses --  farmer cooperatives, rural banks, shippers of farm products, commodity dealers, firms that manufacture farm equipment, food-processing industries, grocery chains and many other businesses.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北京外国语大学\appdata\roaming\360se6\User Data\temp\7814ed8a64acc4fa58053d35b57d8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714752"/>
            <a:ext cx="3557576" cy="2671441"/>
          </a:xfrm>
          <a:prstGeom prst="rect">
            <a:avLst/>
          </a:prstGeom>
          <a:noFill/>
        </p:spPr>
      </p:pic>
      <p:pic>
        <p:nvPicPr>
          <p:cNvPr id="7172" name="Picture 4" descr="c:\users\北京外国语大学\appdata\roaming\360se6\User Data\temp\d4Y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3405186" cy="3405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one-third of the cropland in the U.S. is planted in crops for export -- to Europe, Asia, Africa and Latin America;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standard of living of American farmers is generally high;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new technology, such as computer, has been adopted to cut costs and improve productivity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北京外国语大学\appdata\roaming\360se6\User Data\temp\83b254014e985736431cb4bac5fe44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00372"/>
            <a:ext cx="63817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American agriculture has dark sides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 Farmers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 through alternating periods of prosperity and recession</a:t>
            </a:r>
          </a:p>
          <a:p>
            <a:pPr marL="457200" indent="-45720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-- 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 the early 1980s, agricultural exports declined, crop 	prices fell and interest rates rose</a:t>
            </a:r>
          </a:p>
          <a:p>
            <a:pPr marL="457200" indent="-45720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-- The number of small farms dropped by 120, 000 between 	1982 and 1987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Quiz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Give the English and a brief explanation for the following:</a:t>
            </a:r>
          </a:p>
          <a:p>
            <a:pPr>
              <a:buNone/>
            </a:pP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altLang="zh-CN" dirty="0" smtClean="0"/>
              <a:t>     </a:t>
            </a:r>
            <a:r>
              <a:rPr lang="en-US" altLang="zh-CN" sz="3300" dirty="0" smtClean="0">
                <a:latin typeface="+mn-ea"/>
              </a:rPr>
              <a:t>1  </a:t>
            </a:r>
            <a:r>
              <a:rPr lang="zh-CN" altLang="en-US" sz="3300" dirty="0" smtClean="0">
                <a:latin typeface="+mn-ea"/>
              </a:rPr>
              <a:t>伊莱</a:t>
            </a:r>
            <a:r>
              <a:rPr lang="en-US" altLang="zh-CN" sz="3300" dirty="0" smtClean="0">
                <a:latin typeface="+mn-ea"/>
              </a:rPr>
              <a:t>·</a:t>
            </a:r>
            <a:r>
              <a:rPr lang="zh-CN" altLang="en-US" sz="3300" dirty="0" smtClean="0">
                <a:latin typeface="+mn-ea"/>
              </a:rPr>
              <a:t>惠特尼</a:t>
            </a:r>
            <a:endParaRPr lang="en-US" altLang="zh-CN" sz="3300" dirty="0" smtClean="0">
              <a:latin typeface="+mn-ea"/>
            </a:endParaRPr>
          </a:p>
          <a:p>
            <a:pPr>
              <a:buNone/>
            </a:pPr>
            <a:r>
              <a:rPr lang="zh-CN" altLang="en-US" sz="3300" dirty="0" smtClean="0">
                <a:latin typeface="+mn-ea"/>
              </a:rPr>
              <a:t>  </a:t>
            </a:r>
            <a:r>
              <a:rPr lang="en-US" altLang="zh-CN" sz="3300" dirty="0" smtClean="0">
                <a:latin typeface="+mn-ea"/>
              </a:rPr>
              <a:t>2  </a:t>
            </a:r>
            <a:r>
              <a:rPr lang="zh-CN" altLang="en-US" sz="3300" dirty="0" smtClean="0">
                <a:latin typeface="+mn-ea"/>
              </a:rPr>
              <a:t>塞缪尔</a:t>
            </a:r>
            <a:r>
              <a:rPr lang="en-US" altLang="zh-CN" sz="3300" dirty="0" smtClean="0">
                <a:latin typeface="+mn-ea"/>
              </a:rPr>
              <a:t>·</a:t>
            </a:r>
            <a:r>
              <a:rPr lang="zh-CN" altLang="en-US" sz="3300" dirty="0" smtClean="0">
                <a:latin typeface="+mn-ea"/>
              </a:rPr>
              <a:t>斯莱特</a:t>
            </a:r>
            <a:endParaRPr lang="en-US" altLang="zh-CN" sz="3300" dirty="0">
              <a:latin typeface="+mn-ea"/>
            </a:endParaRPr>
          </a:p>
          <a:p>
            <a:pPr>
              <a:buNone/>
            </a:pPr>
            <a:r>
              <a:rPr lang="en-US" altLang="zh-CN" sz="3300" dirty="0">
                <a:latin typeface="+mn-ea"/>
              </a:rPr>
              <a:t>  </a:t>
            </a:r>
            <a:r>
              <a:rPr lang="en-US" altLang="zh-CN" sz="3300" dirty="0" smtClean="0">
                <a:latin typeface="+mn-ea"/>
              </a:rPr>
              <a:t>3  </a:t>
            </a:r>
            <a:r>
              <a:rPr lang="zh-CN" altLang="en-US" sz="3300" dirty="0" smtClean="0">
                <a:latin typeface="+mn-ea"/>
              </a:rPr>
              <a:t>美国的工业革命</a:t>
            </a:r>
            <a:endParaRPr lang="en-US" altLang="zh-CN" sz="3300" dirty="0">
              <a:latin typeface="+mn-ea"/>
            </a:endParaRPr>
          </a:p>
          <a:p>
            <a:pPr>
              <a:buNone/>
            </a:pPr>
            <a:r>
              <a:rPr lang="en-US" altLang="zh-CN" sz="3300" dirty="0">
                <a:latin typeface="+mn-ea"/>
              </a:rPr>
              <a:t>  </a:t>
            </a:r>
            <a:r>
              <a:rPr lang="en-US" altLang="zh-CN" sz="3300" dirty="0" smtClean="0">
                <a:latin typeface="+mn-ea"/>
              </a:rPr>
              <a:t>4  </a:t>
            </a:r>
            <a:r>
              <a:rPr lang="zh-CN" altLang="en-US" sz="3300" dirty="0" smtClean="0">
                <a:latin typeface="+mn-ea"/>
              </a:rPr>
              <a:t>股份</a:t>
            </a:r>
            <a:endParaRPr lang="en-US" altLang="zh-CN" sz="3300" dirty="0">
              <a:latin typeface="+mn-ea"/>
            </a:endParaRPr>
          </a:p>
          <a:p>
            <a:pPr lvl="0">
              <a:buNone/>
            </a:pPr>
            <a:r>
              <a:rPr lang="en-US" altLang="zh-CN" sz="3300" dirty="0" smtClean="0">
                <a:latin typeface="+mn-ea"/>
              </a:rPr>
              <a:t>  5  </a:t>
            </a:r>
            <a:r>
              <a:rPr lang="zh-CN" altLang="en-US" sz="3300" dirty="0" smtClean="0">
                <a:latin typeface="+mn-ea"/>
              </a:rPr>
              <a:t>农业产业</a:t>
            </a:r>
            <a:endParaRPr lang="en-US" altLang="zh-CN" sz="3300" dirty="0" smtClean="0">
              <a:latin typeface="+mn-ea"/>
            </a:endParaRPr>
          </a:p>
          <a:p>
            <a:pPr lvl="0">
              <a:buNone/>
            </a:pPr>
            <a:r>
              <a:rPr lang="en-US" altLang="zh-CN" sz="3300" dirty="0" smtClean="0">
                <a:latin typeface="+mn-ea"/>
              </a:rPr>
              <a:t>  6  </a:t>
            </a:r>
            <a:r>
              <a:rPr lang="zh-CN" altLang="en-US" sz="3300" dirty="0" smtClean="0">
                <a:latin typeface="+mn-ea"/>
              </a:rPr>
              <a:t>流动工人</a:t>
            </a:r>
            <a:r>
              <a:rPr lang="en-US" altLang="zh-CN" sz="3300" dirty="0" smtClean="0">
                <a:latin typeface="+mn-ea"/>
              </a:rPr>
              <a:t>/</a:t>
            </a:r>
            <a:r>
              <a:rPr lang="zh-CN" altLang="en-US" sz="3300" dirty="0" smtClean="0">
                <a:latin typeface="+mn-ea"/>
              </a:rPr>
              <a:t>季节性打工者</a:t>
            </a:r>
            <a:endParaRPr lang="en-US" sz="3300" dirty="0" smtClean="0">
              <a:latin typeface="+mn-ea"/>
            </a:endParaRPr>
          </a:p>
          <a:p>
            <a:pPr lvl="0">
              <a:buNone/>
            </a:pPr>
            <a:r>
              <a:rPr lang="en-US" altLang="zh-CN" sz="3300" dirty="0" smtClean="0">
                <a:latin typeface="+mn-ea"/>
              </a:rPr>
              <a:t> </a:t>
            </a:r>
            <a:endParaRPr lang="zh-CN" altLang="en-US" sz="3300" dirty="0" smtClean="0">
              <a:latin typeface="+mn-ea"/>
            </a:endParaRPr>
          </a:p>
          <a:p>
            <a:pPr>
              <a:buNone/>
            </a:pPr>
            <a:endParaRPr lang="zh-CN" altLang="en-US" sz="2800" dirty="0">
              <a:latin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migrant workers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seasonal workers travel from farm to farm, hired only for a specific chore, such as picking crops;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are housed under poor conditions, have inadequate health care, and are paid low wages.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北京外国语大学\appdata\roaming\360se6\User Data\temp\dor12-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14686"/>
            <a:ext cx="2844789" cy="3216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2. 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arm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practices raised environmental concerns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artificial fertilizers and chemicals damaging water quality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Toxic chemicals caused cancer and other diseases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北京外国语大学\appdata\roaming\360se6\User Data\temp\spraying-pestic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86058"/>
            <a:ext cx="5334000" cy="3009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715404" cy="1143000"/>
          </a:xfrm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Recession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071546"/>
            <a:ext cx="8643998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he financial crisis started in late 2007, triggered by a liquidity shortfall</a:t>
            </a:r>
            <a:r>
              <a:rPr lang="zh-CN" alt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in the United States banking system;</a:t>
            </a:r>
          </a:p>
          <a:p>
            <a:pPr marL="457200" indent="-457200">
              <a:buNone/>
            </a:pPr>
            <a:r>
              <a:rPr lang="en-US" altLang="zh-CN" sz="2600" dirty="0" smtClean="0">
                <a:latin typeface="Times New Roman" pitchFamily="18" charset="0"/>
                <a:cs typeface="Times New Roman" pitchFamily="18" charset="0"/>
              </a:rPr>
              <a:t>•   Some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believe the problems are deep-seated, revealing defects in the free market system and US government financial policies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en-US" sz="1600" dirty="0" smtClean="0"/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 lvl="1">
              <a:buNone/>
            </a:pPr>
            <a:endParaRPr lang="en-US" sz="1200" dirty="0" smtClean="0"/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 descr="c:\users\北京外国语大学\appdata\roaming\360se6\User Data\temp\1378495871000-Financial-Cris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857760"/>
            <a:ext cx="292895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c:\users\北京外国语大学\appdata\roaming\360se6\User Data\temp\a128224e00917388b369bdced6ce6303d5a163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928934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known to all that buying and selling stocks is a risky business. Why do you think there are still so many people involved in it? </a:t>
            </a:r>
          </a:p>
          <a:p>
            <a:pPr marL="457200" lvl="0" indent="-457200">
              <a:buFont typeface="Arial" pitchFamily="34" charset="0"/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 examples of industries which are declining, and industries which are fast developing in the United States.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Arial" pitchFamily="34" charset="0"/>
              <a:buAutoNum type="alpha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What is the current economic situation in the U.S.? How did the financial crisis of 2008 start? What does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it show?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297106"/>
          </a:xfrm>
        </p:spPr>
        <p:txBody>
          <a:bodyPr/>
          <a:lstStyle/>
          <a:p>
            <a:r>
              <a:rPr lang="en-US" altLang="zh-CN" dirty="0" smtClean="0">
                <a:latin typeface="Century" pitchFamily="18" charset="0"/>
              </a:rPr>
              <a:t>The End</a:t>
            </a:r>
            <a:endParaRPr lang="zh-CN" altLang="en-US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497"/>
            <a:ext cx="8301038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4000" dirty="0" smtClean="0">
                <a:latin typeface="+mj-ea"/>
                <a:ea typeface="+mj-ea"/>
              </a:rPr>
              <a:t>高等教育出版社</a:t>
            </a:r>
            <a:endParaRPr lang="en-US" altLang="zh-CN" sz="40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CN" sz="40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en-US" altLang="zh-CN" sz="4000" dirty="0" smtClean="0">
                <a:latin typeface="+mj-ea"/>
                <a:ea typeface="+mj-ea"/>
              </a:rPr>
              <a:t>2015</a:t>
            </a:r>
            <a:endParaRPr lang="zh-CN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Focal Points</a:t>
            </a:r>
            <a:endParaRPr lang="zh-CN" altLang="en-US" sz="40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071538" y="1428736"/>
            <a:ext cx="71438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Samuel Slater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Eli Whitney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Industrial Revolution in America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corporation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stock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roots of America's affluence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agribusiness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migrant workers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success and problems of American agriculture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This Unit Is Divided into Five Sections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857364"/>
            <a:ext cx="8229600" cy="4268799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Industrial Revolution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Free Enterprise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The Roots of Affluence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American Agriculture</a:t>
            </a:r>
          </a:p>
          <a:p>
            <a:pPr marL="571500" indent="-571500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Recession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I. Industrial Revolution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England, machinery run by water power and later by steam power was used to manufacture cloth -- people started to work in factories instead of working at home.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pic>
        <p:nvPicPr>
          <p:cNvPr id="28674" name="Picture 2" descr="c:\users\北京外国语大学\appdata\roaming\360se6\User Data\temp\Industrial-revol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00372"/>
            <a:ext cx="3898519" cy="3000396"/>
          </a:xfrm>
          <a:prstGeom prst="rect">
            <a:avLst/>
          </a:prstGeom>
          <a:noFill/>
        </p:spPr>
      </p:pic>
      <p:pic>
        <p:nvPicPr>
          <p:cNvPr id="28676" name="Picture 4" descr="c:\users\北京外国语大学\appdata\roaming\360se6\User Data\temp\92897-004-5029FF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00372"/>
            <a:ext cx="4050954" cy="3005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85860"/>
            <a:ext cx="7715304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Took place when the U.S. was born and Adam Smith’s book was published;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Early decisions by leaders,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Hamiltonian measures (protective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tariff) encouraged business and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industrial growth. 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aseline="30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zh-CN" altLang="en-US" sz="2400" dirty="0" smtClean="0"/>
          </a:p>
          <a:p>
            <a:pPr>
              <a:buNone/>
            </a:pPr>
            <a:endParaRPr lang="zh-CN" altLang="en-US" sz="2400" dirty="0" smtClean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8572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Industrial Revolution in the U.S.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dirty="0"/>
          </a:p>
        </p:txBody>
      </p:sp>
      <p:pic>
        <p:nvPicPr>
          <p:cNvPr id="27650" name="Picture 2" descr="c:\users\北京外国语大学\appdata\roaming\360se6\User Data\temp\wealthofnations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00240"/>
            <a:ext cx="304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introduction of the factory system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first factory in the U.S. -- a cotton textile mill built by an Englishman Samuel Slater in Pawtucket, Rhode Island (1793) </a:t>
            </a:r>
            <a:endParaRPr lang="zh-CN" altLang="en-US" sz="5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The success of Slater’s factory turned the northeastern region of the U.S. into an important manufacturing center, and the nation a major cotton producer.</a:t>
            </a:r>
            <a:r>
              <a:rPr lang="zh-CN" altLang="en-US" sz="51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zh-CN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>
              <a:buNone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Samuel Slater</a:t>
            </a: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北京外国语大学\appdata\roaming\360se6\User Data\temp\2507820955_673b6d6cb7_z_zz=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357562"/>
            <a:ext cx="4131485" cy="3305189"/>
          </a:xfrm>
          <a:prstGeom prst="rect">
            <a:avLst/>
          </a:prstGeom>
          <a:noFill/>
        </p:spPr>
      </p:pic>
      <p:pic>
        <p:nvPicPr>
          <p:cNvPr id="25604" name="Picture 4" descr="c:\users\北京外国语大学\appdata\roaming\360se6\User Data\temp\262080_f2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86124"/>
            <a:ext cx="2476500" cy="298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“American system” of mass production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85860"/>
            <a:ext cx="8186766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originated in the firearms industry about 1800.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 required precision engineering to create parts that were interchangeable, which allowed the final product to be assembled in stages, each worker specializing in a specific operation</a:t>
            </a:r>
            <a:endParaRPr lang="zh-CN" alt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北京外国语大学\appdata\roaming\360se6\User Data\temp\th_id=OIP.M16da40d5d9fc88324786dc6dbaac80e2H0&amp;pid=15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214686"/>
            <a:ext cx="45720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7598</TotalTime>
  <Words>1072</Words>
  <Application>Microsoft Office PowerPoint</Application>
  <PresentationFormat>On-screen Show (4:3)</PresentationFormat>
  <Paragraphs>442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主题</vt:lpstr>
      <vt:lpstr>《英语国家社会与文化入门》(下册）</vt:lpstr>
      <vt:lpstr>  The United States of America Unit 5  American Economy   </vt:lpstr>
      <vt:lpstr>Quiz</vt:lpstr>
      <vt:lpstr>Focal Points</vt:lpstr>
      <vt:lpstr>This Unit Is Divided into Five Sections</vt:lpstr>
      <vt:lpstr>I. Industrial Revolution</vt:lpstr>
      <vt:lpstr> Industrial Revolution in the U.S. </vt:lpstr>
      <vt:lpstr>1. The introduction of the factory system</vt:lpstr>
      <vt:lpstr>2. The “American system” of mass production</vt:lpstr>
      <vt:lpstr>Slide 10</vt:lpstr>
      <vt:lpstr>“Moving assembly line” – Henry Ford</vt:lpstr>
      <vt:lpstr>Slide 12</vt:lpstr>
      <vt:lpstr> 3. Application of new technologies to industries </vt:lpstr>
      <vt:lpstr>Slide 14</vt:lpstr>
      <vt:lpstr>4. New forms of business organization – bank &amp; corporation</vt:lpstr>
      <vt:lpstr>Corporations</vt:lpstr>
      <vt:lpstr>5. The construction of railroads </vt:lpstr>
      <vt:lpstr>Slide 18</vt:lpstr>
      <vt:lpstr>The 20th century</vt:lpstr>
      <vt:lpstr>II. Free Enterprise</vt:lpstr>
      <vt:lpstr>Problems with industrial capitalism</vt:lpstr>
      <vt:lpstr>III. The Roots of Affluence</vt:lpstr>
      <vt:lpstr> 2. Religious, social and political traditions  </vt:lpstr>
      <vt:lpstr>3. institutional structures of government and business</vt:lpstr>
      <vt:lpstr>IV. American Agriculture</vt:lpstr>
      <vt:lpstr>Slide 26</vt:lpstr>
      <vt:lpstr>“agribusiness”  </vt:lpstr>
      <vt:lpstr>Slide 28</vt:lpstr>
      <vt:lpstr>American agriculture has dark sides</vt:lpstr>
      <vt:lpstr>migrant workers</vt:lpstr>
      <vt:lpstr>2. Farm practices raised environmental concerns</vt:lpstr>
      <vt:lpstr>V. The Recession</vt:lpstr>
      <vt:lpstr>Questions for Discussion</vt:lpstr>
      <vt:lpstr>The End</vt:lpstr>
    </vt:vector>
  </TitlesOfParts>
  <Company>Gskening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《英语国家社会与文化入门》(下册）</dc:title>
  <dc:creator>Gs</dc:creator>
  <cp:lastModifiedBy>Wang</cp:lastModifiedBy>
  <cp:revision>1070</cp:revision>
  <dcterms:created xsi:type="dcterms:W3CDTF">2014-09-25T16:49:36Z</dcterms:created>
  <dcterms:modified xsi:type="dcterms:W3CDTF">2015-12-05T19:13:43Z</dcterms:modified>
</cp:coreProperties>
</file>